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6" r:id="rId1"/>
  </p:sldMasterIdLst>
  <p:sldIdLst>
    <p:sldId id="256" r:id="rId2"/>
    <p:sldId id="315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14" r:id="rId12"/>
    <p:sldId id="294" r:id="rId13"/>
    <p:sldId id="378" r:id="rId14"/>
    <p:sldId id="379" r:id="rId15"/>
    <p:sldId id="380" r:id="rId16"/>
    <p:sldId id="381" r:id="rId17"/>
    <p:sldId id="382" r:id="rId18"/>
    <p:sldId id="383" r:id="rId19"/>
    <p:sldId id="388" r:id="rId20"/>
    <p:sldId id="410" r:id="rId21"/>
    <p:sldId id="411" r:id="rId22"/>
    <p:sldId id="412" r:id="rId23"/>
    <p:sldId id="413" r:id="rId24"/>
    <p:sldId id="400" r:id="rId25"/>
    <p:sldId id="401" r:id="rId26"/>
    <p:sldId id="402" r:id="rId27"/>
    <p:sldId id="403" r:id="rId28"/>
    <p:sldId id="404" r:id="rId29"/>
    <p:sldId id="405" r:id="rId30"/>
    <p:sldId id="407" r:id="rId31"/>
    <p:sldId id="314" r:id="rId32"/>
    <p:sldId id="409" r:id="rId33"/>
    <p:sldId id="335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46320"/>
            <a:ext cx="9144000" cy="914400"/>
          </a:xfrm>
        </p:spPr>
        <p:txBody>
          <a:bodyPr/>
          <a:lstStyle>
            <a:lvl1pPr marL="0" indent="0" algn="r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43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160000" cy="1371600"/>
          </a:xfrm>
        </p:spPr>
        <p:txBody>
          <a:bodyPr>
            <a:normAutofit/>
          </a:bodyPr>
          <a:lstStyle>
            <a:lvl1pPr algn="l" rtl="0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3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 rtl="0">
              <a:lnSpc>
                <a:spcPct val="100000"/>
              </a:lnSpc>
              <a:defRPr sz="60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4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160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7053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punker.com/blog/is-null-vs-empty-vs-isset-one-lesson-all-php-coders-should-learn" TargetMode="External"/><Relationship Id="rId2" Type="http://schemas.openxmlformats.org/officeDocument/2006/relationships/hyperlink" Target="https://www.w3schools.com/php/php_form_validation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Introduction to Web programming</a:t>
            </a:r>
          </a:p>
          <a:p>
            <a:pPr algn="l"/>
            <a:r>
              <a:rPr lang="en-US" dirty="0"/>
              <a:t>0731213</a:t>
            </a:r>
            <a:endParaRPr lang="ar-JO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463D7C-19E0-40B8-BC42-835BE38AF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814" y="1222098"/>
            <a:ext cx="5754342" cy="345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2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384A-A659-490B-AD29-450A87D0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PHP mail 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2E08-7F8D-487E-A161-E739D6B7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header() function sends a raw HTTP header to a client.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5F901D-E45E-4A40-886C-57E36EAAC797}"/>
              </a:ext>
            </a:extLst>
          </p:cNvPr>
          <p:cNvSpPr txBox="1"/>
          <p:nvPr/>
        </p:nvSpPr>
        <p:spPr>
          <a:xfrm>
            <a:off x="1117603" y="2185056"/>
            <a:ext cx="951506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$to = "somebody@example.com";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$subject = "My subject";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$txt = "Hello world!";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$headers = "From: webmaster@example.com" . "\r\n" 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"CC: somebodyelse@example.com";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mail($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to,$subject,$txt,$headers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04635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2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PHP Forms</a:t>
            </a:r>
            <a:endParaRPr lang="en-US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0469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HTML Form – HTTP POST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example below displays a simple HTML form with two input fields and a submit button: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46923" y="2401960"/>
            <a:ext cx="951506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welcome.php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method="post"&gt;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Name: &lt;input type="text" name="name"&gt;&lt;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E-mail: &lt;input type="text" name="email"&gt;&lt;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&lt;input type="submit"&gt;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&lt;/form&gt;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741752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HTML Form – HTTP POST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the user fills out the form above and clicks the submit button, the form data is sent for processing to a PHP file named "</a:t>
            </a:r>
            <a:r>
              <a:rPr lang="en-US" b="0" dirty="0" err="1"/>
              <a:t>welcome.php</a:t>
            </a:r>
            <a:r>
              <a:rPr lang="en-US" b="0" dirty="0"/>
              <a:t>". The form data is sent with the HTTP POST method.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 display the submitted data you could simply echo all the variables. The "</a:t>
            </a:r>
            <a:r>
              <a:rPr lang="en-US" b="0" dirty="0" err="1"/>
              <a:t>welcome.php</a:t>
            </a:r>
            <a:r>
              <a:rPr lang="en-US" b="0" dirty="0"/>
              <a:t>" looks like this: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output could be something like this: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3" y="5777727"/>
            <a:ext cx="951506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Welcome John</a:t>
            </a:r>
            <a:br>
              <a:rPr lang="en-US" dirty="0"/>
            </a:br>
            <a:r>
              <a:rPr lang="en-US" dirty="0"/>
              <a:t>Your email address is john.doe@example.com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1064593" y="3534222"/>
            <a:ext cx="951506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Welcome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echo $_POST["name"]; ?&gt;&lt;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Your email address is: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echo $_POST["email"]; ?&gt;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19820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HTML Form – HTTP GET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example below displays a simple HTML form with two input fields and a submit button: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46923" y="2401960"/>
            <a:ext cx="951506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&lt;form 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welcome.php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method=“get"&gt;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Name: &lt;input type="text" name="name"&gt;&lt;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E-mail: &lt;input type="text" name="email"&gt;&lt;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&lt;input type="submit"&gt;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&lt;/form&gt;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888248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HTML Form – HTTP POST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the user fills out the form above and clicks the submit button, the form data is sent for processing to a PHP file named "</a:t>
            </a:r>
            <a:r>
              <a:rPr lang="en-US" b="0" dirty="0" err="1"/>
              <a:t>welcome_get.php</a:t>
            </a:r>
            <a:r>
              <a:rPr lang="en-US" b="0" dirty="0"/>
              <a:t>". The form data is sent with the HTTP GET method.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 display the submitted data you could simply echo all the variables. The "</a:t>
            </a:r>
            <a:r>
              <a:rPr lang="en-US" b="0" dirty="0" err="1"/>
              <a:t>welcome_get.php</a:t>
            </a:r>
            <a:r>
              <a:rPr lang="en-US" b="0" dirty="0"/>
              <a:t>" looks like this: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output could be something like this: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3" y="5777727"/>
            <a:ext cx="951506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Welcome John</a:t>
            </a:r>
            <a:br>
              <a:rPr lang="en-US" dirty="0"/>
            </a:br>
            <a:r>
              <a:rPr lang="en-US" dirty="0"/>
              <a:t>Your email address is john.doe@example.com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1064593" y="3534222"/>
            <a:ext cx="951506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Welcome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echo $_GET["name"]; ?&gt;&lt;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Your email address is: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echo $_GET["email"]; ?&gt;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219274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384A-A659-490B-AD29-450A87D0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vs. POST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2E08-7F8D-487E-A161-E739D6B7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Both GET and POST create an array (e.g. array( key =&gt; value, key2 =&gt; value2, key3 =&gt; value3, ...)). This array holds key/value pairs, where keys are the names of the form controls and values are the input data from the user.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$_GET is an array of variables passed to the current script via the URL parameters.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$_POST is an array of variables passed to the current script via the HTTP POST method.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80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38F12-7B7F-46F5-ACB9-5B1FE011B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GET?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DD4A9-9109-4473-BA42-D19C245D4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Information sent from a form with the GET method is </a:t>
            </a:r>
            <a:r>
              <a:rPr lang="en-US" dirty="0"/>
              <a:t>visible to everyone</a:t>
            </a:r>
            <a:r>
              <a:rPr lang="en-US" b="0" dirty="0"/>
              <a:t> (all variable names and values are displayed in the URL).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GET also has limits on the amount of information to send. The limitation is about 2000 characters.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However, because the variables are displayed in the URL, it is possible to bookmark the page. This can be useful in some cases.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GET may be used for sending non-sensitive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  <a:r>
              <a:rPr lang="en-US" b="0" dirty="0"/>
              <a:t> GET should NEVER be used for sending passwords or other sensitive information!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Think about the URL of </a:t>
            </a:r>
            <a:r>
              <a:rPr lang="en-US" b="0" dirty="0" err="1"/>
              <a:t>youtube</a:t>
            </a:r>
            <a:r>
              <a:rPr lang="en-US" b="0" dirty="0"/>
              <a:t> videos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4BA2E8-B2D0-4190-B188-628B8F825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874" y="5117884"/>
            <a:ext cx="173726" cy="38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367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1D5E0-FC0E-4C37-8CF8-C5F1BA96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POST?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D9D1-9C58-42FB-9001-2FB40307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Information sent from a form with the POST method is </a:t>
            </a:r>
            <a:r>
              <a:rPr lang="en-US" dirty="0"/>
              <a:t>invisible to others</a:t>
            </a:r>
            <a:r>
              <a:rPr lang="en-US" b="0" dirty="0"/>
              <a:t> (all names/values are embedded within the body of the HTTP request) and has </a:t>
            </a:r>
            <a:r>
              <a:rPr lang="en-US" dirty="0"/>
              <a:t>no limits</a:t>
            </a:r>
            <a:r>
              <a:rPr lang="en-US" b="0" dirty="0"/>
              <a:t> on the amount of information to send.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Moreover POST supports advanced functionality such as support for multi-part binary input while uploading files to server.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However, because the variables are not displayed in the URL, it is not possible to bookmark the page.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Think about login forms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55A8AB-EE28-4181-91E7-672342552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162" y="4243241"/>
            <a:ext cx="173726" cy="38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0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8C58-1ACE-4A62-ABD1-EC9EF17F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variables between Pages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DAE0-3DC7-49FD-BEA9-4A66C9BE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$_GET[‘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the method of passing the variable is the “GET” method in HTML 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$_POST[‘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the method of passing the variable is the “POST” method in HTML 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$_SESSION[‘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the variable has been assigned the value from a particular session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$_COOKIE[‘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the variable has been assigned a value from a cookie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$_REQUEST[‘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it does not matter ($_REQUEST includes variable passed from any of the above methods)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$_FILE[‘</a:t>
            </a:r>
            <a:r>
              <a:rPr lang="en-US" dirty="0" err="1"/>
              <a:t>varname</a:t>
            </a:r>
            <a:r>
              <a:rPr lang="en-US" dirty="0"/>
              <a:t>’]: </a:t>
            </a:r>
            <a:r>
              <a:rPr lang="en-US" b="0" dirty="0"/>
              <a:t>When the variable has been assigned a value from a file upload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1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1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PHP Include &amp; header &amp; mail</a:t>
            </a:r>
            <a:endParaRPr lang="en-US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8223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File Upload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Configure The "php.ini" 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First, ensure that PHP is configured to allow file uploads.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 your "php.ini" file, search for the </a:t>
            </a:r>
            <a:r>
              <a:rPr lang="en-US" b="0" dirty="0" err="1"/>
              <a:t>file_uploads</a:t>
            </a:r>
            <a:r>
              <a:rPr lang="en-US" b="0" dirty="0"/>
              <a:t> directive, and set it to 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dirty="0"/>
              <a:t>Create The HTML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Next, create an HTML form that allow users to choose the image file they want to upload: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3" y="3049218"/>
            <a:ext cx="951506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file_uploads</a:t>
            </a:r>
            <a:r>
              <a:rPr lang="en-US" dirty="0"/>
              <a:t> = 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1064592" y="4678725"/>
            <a:ext cx="10159999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&lt;form action="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upload.php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 method="post" 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enctype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="multipart/form-data"&gt;   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Select image to upload:    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 type="file" 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fileToUpload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 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fileToUpload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    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 type="submit" value="Upload Image" name="submit"&gt;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2540590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2A3F5-C851-470E-93B9-4CD32070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File Upload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A71D-AC44-4465-ADFD-BE0F9626F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Some rules to follow for the HTML form above: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Make sure that the form uses method="post"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form also needs the following attribute: </a:t>
            </a:r>
            <a:r>
              <a:rPr lang="en-US" b="0" dirty="0" err="1"/>
              <a:t>enctype</a:t>
            </a:r>
            <a:r>
              <a:rPr lang="en-US" b="0" dirty="0"/>
              <a:t>="multipart/form-data". It specifies which content-type to use when submitting the form</a:t>
            </a:r>
          </a:p>
          <a:p>
            <a:r>
              <a:rPr lang="en-US" b="0" dirty="0"/>
              <a:t>Without the requirements above, the file upload will not work.</a:t>
            </a:r>
          </a:p>
          <a:p>
            <a:r>
              <a:rPr lang="en-US" b="0" dirty="0"/>
              <a:t>Other things to notice: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type="file" attribute of the &lt;input&gt; tag shows the input field as a file-select control, with a "Browse" button next to the input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form above sends data to a file called "</a:t>
            </a:r>
            <a:r>
              <a:rPr lang="en-US" b="0" dirty="0" err="1"/>
              <a:t>upload.php</a:t>
            </a:r>
            <a:r>
              <a:rPr lang="en-US" b="0" dirty="0"/>
              <a:t>", which we will create next.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2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33F0-2D5F-4861-81C1-D3FCD1A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File Upload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658D3-FF13-4C10-91ED-159F1FDB4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The Upload File PHP Script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"</a:t>
            </a:r>
            <a:r>
              <a:rPr lang="en-US" b="0" dirty="0" err="1"/>
              <a:t>upload.php</a:t>
            </a:r>
            <a:r>
              <a:rPr lang="en-US" b="0" dirty="0"/>
              <a:t>" file contains the code for uploading a file: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9A51A-1255-4AA8-B156-C847E180D7D6}"/>
              </a:ext>
            </a:extLst>
          </p:cNvPr>
          <p:cNvSpPr txBox="1"/>
          <p:nvPr/>
        </p:nvSpPr>
        <p:spPr>
          <a:xfrm>
            <a:off x="1117598" y="2579714"/>
            <a:ext cx="10769601" cy="270843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"uploads/" . $_FILES["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fileToUpload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"]["name"];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tmp_file_name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$_FILES["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fileToUpload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"]["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"];</a:t>
            </a:r>
          </a:p>
          <a:p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move_uploaded_file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tmp_file_name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echo "Success.";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echo "Fail.";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769994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4937-8172-4AC1-A84F-981566C8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File Upload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2944A-4C0C-4D24-A76A-F44E3A422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PHP script explained: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</a:t>
            </a:r>
            <a:r>
              <a:rPr lang="en-US" b="0" dirty="0" err="1"/>
              <a:t>target_dir</a:t>
            </a:r>
            <a:r>
              <a:rPr lang="en-US" b="0" dirty="0"/>
              <a:t> - specifies the directory where the file is going to be 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</a:t>
            </a:r>
            <a:r>
              <a:rPr lang="en-US" b="0" dirty="0" err="1"/>
              <a:t>file_name</a:t>
            </a:r>
            <a:r>
              <a:rPr lang="en-US" b="0" dirty="0"/>
              <a:t> – The actual name of the 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</a:t>
            </a:r>
            <a:r>
              <a:rPr lang="en-US" b="0" dirty="0" err="1"/>
              <a:t>tmp_file_name</a:t>
            </a:r>
            <a:r>
              <a:rPr lang="en-US" b="0" dirty="0"/>
              <a:t> – The name of the file stored temporary on the machine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$</a:t>
            </a:r>
            <a:r>
              <a:rPr lang="en-US" b="0" dirty="0" err="1"/>
              <a:t>target_file</a:t>
            </a:r>
            <a:r>
              <a:rPr lang="en-US" b="0" dirty="0"/>
              <a:t> specifies the path of the file to be uploaded</a:t>
            </a:r>
          </a:p>
          <a:p>
            <a:r>
              <a:rPr lang="en-US"/>
              <a:t>Note</a:t>
            </a:r>
            <a:r>
              <a:rPr lang="en-US" dirty="0"/>
              <a:t>:</a:t>
            </a:r>
            <a:r>
              <a:rPr lang="en-US" b="0" dirty="0"/>
              <a:t> You will need to create a new directory called "uploads" in the directory where "</a:t>
            </a:r>
            <a:r>
              <a:rPr lang="en-US" b="0" dirty="0" err="1"/>
              <a:t>upload.php</a:t>
            </a:r>
            <a:r>
              <a:rPr lang="en-US" b="0" dirty="0"/>
              <a:t>" file resides. The uploaded files will be saved there.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907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Lecture 3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sz="3000" dirty="0">
                <a:latin typeface="+mn-lt"/>
              </a:rPr>
              <a:t>PHP Cookies &amp; Sessions</a:t>
            </a:r>
            <a:endParaRPr lang="en-US" sz="3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6758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EFDA-63D1-4684-B184-F174350B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Cookie?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42127-EEEF-4A67-BAB9-CA3635333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cookie is often used to identify a user.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cookie is a small file that the server embeds on the user's computer.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Each time the same computer requests a page with a browser, it will send the cookie too.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With PHP, you can both create and retrieve cookie values.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Think about the “remember me” checkbox in a login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5A3A7B-7BD8-4A8D-BD9A-F32948793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275" y="3748498"/>
            <a:ext cx="173726" cy="38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69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A8E9-E283-4223-8B43-85CB1A01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Create/Retrieve a Cookie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DF869-77BB-4F44-94E4-DDACEEE07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cookie is created with the </a:t>
            </a:r>
            <a:r>
              <a:rPr lang="en-US" b="0" dirty="0" err="1"/>
              <a:t>setcookie</a:t>
            </a:r>
            <a:r>
              <a:rPr lang="en-US" b="0" dirty="0"/>
              <a:t>() function.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Only the </a:t>
            </a:r>
            <a:r>
              <a:rPr lang="en-US" b="0" i="1" dirty="0"/>
              <a:t>name</a:t>
            </a:r>
            <a:r>
              <a:rPr lang="en-US" b="0" dirty="0"/>
              <a:t> parameter is required. All other parameters are optional.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 modify a cookie, just set (again) the cookie using the </a:t>
            </a:r>
            <a:r>
              <a:rPr lang="en-US" b="0" dirty="0" err="1"/>
              <a:t>setcookie</a:t>
            </a:r>
            <a:r>
              <a:rPr lang="en-US" b="0" dirty="0"/>
              <a:t>() function: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B82B97-5E5C-418E-9383-C8662F548A48}"/>
              </a:ext>
            </a:extLst>
          </p:cNvPr>
          <p:cNvSpPr txBox="1"/>
          <p:nvPr/>
        </p:nvSpPr>
        <p:spPr>
          <a:xfrm>
            <a:off x="728868" y="1779685"/>
            <a:ext cx="1099930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name, value, expire, path, domain, secure,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9" name="Explosion: 8 Points 8">
            <a:extLst>
              <a:ext uri="{FF2B5EF4-FFF2-40B4-BE49-F238E27FC236}">
                <a16:creationId xmlns:a16="http://schemas.microsoft.com/office/drawing/2014/main" id="{79871634-32B5-4CE8-92C6-DE77FAB80E9C}"/>
              </a:ext>
            </a:extLst>
          </p:cNvPr>
          <p:cNvSpPr/>
          <p:nvPr/>
        </p:nvSpPr>
        <p:spPr>
          <a:xfrm>
            <a:off x="8401879" y="34919"/>
            <a:ext cx="3578085" cy="2289053"/>
          </a:xfrm>
          <a:prstGeom prst="irregularSeal1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The </a:t>
            </a:r>
            <a:r>
              <a:rPr lang="en-US" sz="1400" dirty="0" err="1"/>
              <a:t>setcookie</a:t>
            </a:r>
            <a:r>
              <a:rPr lang="en-US" sz="1400" dirty="0"/>
              <a:t>() function must appear BEFORE the &lt;html&gt; tag.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628123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A8E9-E283-4223-8B43-85CB1A01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Create/Retrieve a Cookie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DF869-77BB-4F44-94E4-DDACEEE07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following example creates a cookie named "user" with the value "John Doe".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We then retrieve the value of the cookie "user" (using the global variable $_COOKIE). We also use the </a:t>
            </a:r>
            <a:r>
              <a:rPr lang="en-US" b="0" dirty="0" err="1"/>
              <a:t>isset</a:t>
            </a:r>
            <a:r>
              <a:rPr lang="en-US" b="0" dirty="0"/>
              <a:t>() function to find out if the cookie is set: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E39181-B00C-4F5E-A82C-EF1367B806B8}"/>
              </a:ext>
            </a:extLst>
          </p:cNvPr>
          <p:cNvSpPr txBox="1"/>
          <p:nvPr/>
        </p:nvSpPr>
        <p:spPr>
          <a:xfrm>
            <a:off x="1040297" y="2992261"/>
            <a:ext cx="1074088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setcookie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("user", "John Doe");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CCF8EB-51F9-4A81-9AD9-60C4A3FE5099}"/>
              </a:ext>
            </a:extLst>
          </p:cNvPr>
          <p:cNvSpPr txBox="1"/>
          <p:nvPr/>
        </p:nvSpPr>
        <p:spPr>
          <a:xfrm>
            <a:off x="1040297" y="4251504"/>
            <a:ext cx="10740886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($_COOKIE["user"]))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echo "Value is: " . $_COOKIE["user"];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2DA50240-A756-4F59-A0CC-063BD9EBFCF5}"/>
              </a:ext>
            </a:extLst>
          </p:cNvPr>
          <p:cNvSpPr/>
          <p:nvPr/>
        </p:nvSpPr>
        <p:spPr>
          <a:xfrm>
            <a:off x="8706680" y="3919186"/>
            <a:ext cx="3074503" cy="1890607"/>
          </a:xfrm>
          <a:prstGeom prst="irregularSeal1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/>
              <a:t>Isset</a:t>
            </a:r>
            <a:r>
              <a:rPr lang="en-US" sz="1400" dirty="0"/>
              <a:t> Determines if the variable is set and is not null</a:t>
            </a:r>
          </a:p>
        </p:txBody>
      </p:sp>
    </p:spTree>
    <p:extLst>
      <p:ext uri="{BB962C8B-B14F-4D97-AF65-F5344CB8AC3E}">
        <p14:creationId xmlns:p14="http://schemas.microsoft.com/office/powerpoint/2010/main" val="3783496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CE08C-FBF0-411F-8861-64B433F45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PHP Session?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4735D-808D-44BF-AFA3-BED44F0FC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session is a way to store information (in variables) to be used across multiple pages.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Unlike a cookie, the information is not stored on the users computer.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When you work with an application, you open it, do some changes, and then you close it. This is much like a Session. The computer knows who you are. It knows when you start the application and when you end. But on the internet there is one problem: the web server does not know who you are or what you do, because the HTTP address doesn't maintain state.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Session variables solve this problem by storing user information to be used across multiple pages (e.g. username, favorite color, </a:t>
            </a:r>
            <a:r>
              <a:rPr lang="en-US" b="0" dirty="0" err="1"/>
              <a:t>etc</a:t>
            </a:r>
            <a:r>
              <a:rPr lang="en-US" b="0" dirty="0"/>
              <a:t>). By default, session variables last until the user closes the browser.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So; Session variables hold information about one single user, and are available to all pages in one application.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Think about login form    Do you need to login every time you open a page?</a:t>
            </a:r>
          </a:p>
          <a:p>
            <a:endParaRPr lang="en-US" b="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63B773-E63E-4C15-8BB7-CA9314AB4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877" y="5461518"/>
            <a:ext cx="173726" cy="38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46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B1BE-65A1-4EF2-901C-8F9EA233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a PHP Session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060D-BC07-4707-843E-C91E8CFB1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 session is started with the </a:t>
            </a:r>
            <a:r>
              <a:rPr lang="en-US" b="0" dirty="0" err="1"/>
              <a:t>session_start</a:t>
            </a:r>
            <a:r>
              <a:rPr lang="en-US" b="0" dirty="0"/>
              <a:t>() function.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Session variables are set with the PHP global variable: $_SESSION.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Now, let's create a new page called "demo_session1.php". In this page, we start a new PHP session and set some session variables: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CCC59B-7C50-4F98-98B8-21BD07A29998}"/>
              </a:ext>
            </a:extLst>
          </p:cNvPr>
          <p:cNvSpPr txBox="1"/>
          <p:nvPr/>
        </p:nvSpPr>
        <p:spPr>
          <a:xfrm>
            <a:off x="1040297" y="3270555"/>
            <a:ext cx="10740886" cy="32316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&lt;?php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(); // Start the session ?&gt;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&lt;?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	// Set session variables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	$_SESSION["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favcolor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"] = "green";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	$_SESSION["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favanimal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"] = "cat";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	echo "Session variables are set.";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	?&gt;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5" name="Explosion: 8 Points 4">
            <a:extLst>
              <a:ext uri="{FF2B5EF4-FFF2-40B4-BE49-F238E27FC236}">
                <a16:creationId xmlns:a16="http://schemas.microsoft.com/office/drawing/2014/main" id="{EC3279B8-C04E-4132-BBD6-1469D37BE010}"/>
              </a:ext>
            </a:extLst>
          </p:cNvPr>
          <p:cNvSpPr/>
          <p:nvPr/>
        </p:nvSpPr>
        <p:spPr>
          <a:xfrm>
            <a:off x="8401879" y="8414"/>
            <a:ext cx="3578085" cy="2289053"/>
          </a:xfrm>
          <a:prstGeom prst="irregularSeal1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/>
              <a:t>The </a:t>
            </a:r>
            <a:r>
              <a:rPr lang="en-US" sz="1300" dirty="0" err="1"/>
              <a:t>session_start</a:t>
            </a:r>
            <a:r>
              <a:rPr lang="en-US" sz="1300" dirty="0"/>
              <a:t>() function must be the very first thing in your document. Before any HTML tags.</a:t>
            </a:r>
          </a:p>
        </p:txBody>
      </p:sp>
    </p:spTree>
    <p:extLst>
      <p:ext uri="{BB962C8B-B14F-4D97-AF65-F5344CB8AC3E}">
        <p14:creationId xmlns:p14="http://schemas.microsoft.com/office/powerpoint/2010/main" val="69429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 Include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include (or require) statement takes all the text/code/markup that exists in the specified file and copies it into the file that uses the include statement.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Including files is very useful when you want to include the same PHP, HTML, or text on multiple pages of a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It is possible to insert the content of one PHP file into another PHP file (before the server executes it), with the include or require statement.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Including files saves a lot of work. This means that you can create a standard header, footer, or menu file for all your web pages. Then, when the header needs to be updated, you can only update the header include file.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56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D9B96-1504-4DFB-ADDA-DA5189734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PHP Session Variable Values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B124-8454-47AB-8917-4D1FF237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13242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We create another page called "demo_session2.php". From this page, we will access the session information we set on the first page ("demo_session1.php").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session variables are not passed individually to each new page, instead they are retrieved from the session we open at the beginning of each page (</a:t>
            </a:r>
            <a:r>
              <a:rPr lang="en-US" b="0" dirty="0" err="1"/>
              <a:t>session_start</a:t>
            </a:r>
            <a:r>
              <a:rPr lang="en-US" b="0" dirty="0"/>
              <a:t>()).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Also notice that all session variable values are stored in the global $_SESSION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44E01E-E94E-4F92-8B11-BA4900067E34}"/>
              </a:ext>
            </a:extLst>
          </p:cNvPr>
          <p:cNvSpPr txBox="1"/>
          <p:nvPr/>
        </p:nvSpPr>
        <p:spPr>
          <a:xfrm>
            <a:off x="1040297" y="2395913"/>
            <a:ext cx="10740886" cy="30931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session_start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(); // Start the session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&lt;?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	// Echo session variables that were set on previous page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	echo "Favorite color is " . $_SESSION["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favcolor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"] . ".&lt;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&gt;";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	echo "Favorite animal is " . $_SESSION["</a:t>
            </a:r>
            <a:r>
              <a:rPr lang="en-US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favanimal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"] . ".";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	?&gt;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94538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99FA-1172-492A-97C6-E40EE237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Study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05A5-5E37-48C5-BFB3-30E10F378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9209809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PHP Form Security (</a:t>
            </a:r>
            <a:r>
              <a:rPr lang="en-US" b="0" dirty="0">
                <a:hlinkClick r:id="rId2"/>
              </a:rPr>
              <a:t>https://www.w3schools.com/php/php_form_validation.asp</a:t>
            </a:r>
            <a:r>
              <a:rPr lang="en-US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How To Avoid $_SERVER["PHP_SELF"] Exploits? (</a:t>
            </a:r>
            <a:r>
              <a:rPr lang="en-US" b="0" dirty="0">
                <a:hlinkClick r:id="rId2"/>
              </a:rPr>
              <a:t>https://www.w3schools.com/php/php_form_validation.asp</a:t>
            </a:r>
            <a:r>
              <a:rPr lang="en-US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Keep The Values in The Form (</a:t>
            </a:r>
            <a:r>
              <a:rPr lang="en-US" b="0" dirty="0">
                <a:hlinkClick r:id="rId2"/>
              </a:rPr>
              <a:t>https://www.w3schools.com/php/php_form_validation.asp</a:t>
            </a:r>
            <a:r>
              <a:rPr lang="en-US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difference between </a:t>
            </a:r>
            <a:r>
              <a:rPr lang="en-US" b="0" dirty="0" err="1"/>
              <a:t>is_null</a:t>
            </a:r>
            <a:r>
              <a:rPr lang="en-US" b="0" dirty="0"/>
              <a:t>, </a:t>
            </a:r>
            <a:r>
              <a:rPr lang="en-US" b="0" dirty="0" err="1"/>
              <a:t>isset</a:t>
            </a:r>
            <a:r>
              <a:rPr lang="en-US" b="0" dirty="0"/>
              <a:t>, and empty (</a:t>
            </a:r>
            <a:r>
              <a:rPr lang="en-US" b="0" dirty="0">
                <a:hlinkClick r:id="rId3"/>
              </a:rPr>
              <a:t>https://www.codepunker.com/blog/is-null-vs-empty-vs-isset-one-lesson-all-php-coders-should-learn</a:t>
            </a:r>
            <a:r>
              <a:rPr lang="en-US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PHP Forms validation (</a:t>
            </a:r>
            <a:r>
              <a:rPr lang="en-US" b="0" dirty="0">
                <a:hlinkClick r:id="rId2"/>
              </a:rPr>
              <a:t>https://www.w3schools.com/php/php_form_validation.asp</a:t>
            </a:r>
            <a:r>
              <a:rPr lang="en-US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pic>
        <p:nvPicPr>
          <p:cNvPr id="4" name="Picture 20">
            <a:extLst>
              <a:ext uri="{FF2B5EF4-FFF2-40B4-BE49-F238E27FC236}">
                <a16:creationId xmlns:a16="http://schemas.microsoft.com/office/drawing/2014/main" id="{D9F5323D-C411-43F1-99EE-C33AEC8CA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397" y="3981330"/>
            <a:ext cx="2193880" cy="287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1155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9EC2-4245-49E3-91FC-C887B7AA5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D5F72-7EEA-495F-98FB-9F253D0B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>
                <a:hlinkClick r:id="rId2"/>
              </a:rPr>
              <a:t>https://www.w3schools.com/</a:t>
            </a:r>
            <a:endParaRPr lang="en-US" b="0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Robin Nixon, Learning PHP, MySQL, JavaScript, and CSS, 2013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0" dirty="0"/>
              <a:t>Mike McGrath, PHP &amp; My SQL in easy steps, 2012.</a:t>
            </a:r>
            <a:endParaRPr lang="ar-JO" b="0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49903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727A-F6E8-41E1-9F37-60BE320D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630472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415754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 Include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Syntax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include and require statements are identical, except upon failure:</a:t>
            </a:r>
          </a:p>
          <a:p>
            <a:pPr marL="800100" lvl="1" indent="-342900"/>
            <a:r>
              <a:rPr lang="en-US" dirty="0"/>
              <a:t>require will produce a fatal error (E_COMPILE_ERROR) and stop the script</a:t>
            </a:r>
          </a:p>
          <a:p>
            <a:pPr marL="800100" lvl="1" indent="-342900"/>
            <a:r>
              <a:rPr lang="en-US" dirty="0"/>
              <a:t>include will only produce a warning (E_WARNING) and the script will continue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728868" y="2142744"/>
            <a:ext cx="951506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include 'filename';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require 'filename';</a:t>
            </a:r>
          </a:p>
        </p:txBody>
      </p:sp>
    </p:spTree>
    <p:extLst>
      <p:ext uri="{BB962C8B-B14F-4D97-AF65-F5344CB8AC3E}">
        <p14:creationId xmlns:p14="http://schemas.microsoft.com/office/powerpoint/2010/main" val="23370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include 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Assume we have a standard footer file called "</a:t>
            </a:r>
            <a:r>
              <a:rPr lang="en-US" b="0" dirty="0" err="1"/>
              <a:t>footer.php</a:t>
            </a:r>
            <a:r>
              <a:rPr lang="en-US" b="0" dirty="0"/>
              <a:t>", that looks like this: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To include the footer file in a page, use the include statement: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2" y="2610892"/>
            <a:ext cx="1063707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echo "&lt;p&gt;Copyright &amp;copy; 1999-" . date("Y") . " W3Schools.com&lt;/p&gt;";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1064593" y="3953030"/>
            <a:ext cx="951506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&lt;h1&gt;Welcome to my home page!&lt;/h1&gt;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&lt;p&gt;Some text.&lt;/p&gt;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&lt;p&gt;Some more text.&lt;/p&gt;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&lt;?php include 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footer.php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';?&gt;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1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include 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52601"/>
            <a:ext cx="7222434" cy="4373563"/>
          </a:xfrm>
        </p:spPr>
        <p:txBody>
          <a:bodyPr>
            <a:normAutofit/>
          </a:bodyPr>
          <a:lstStyle/>
          <a:p>
            <a:r>
              <a:rPr lang="en-US" dirty="0"/>
              <a:t>Example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Assume we have a standard menu file called "</a:t>
            </a:r>
            <a:r>
              <a:rPr lang="en-US" b="0" dirty="0" err="1"/>
              <a:t>menu.php</a:t>
            </a:r>
            <a:r>
              <a:rPr lang="en-US" b="0" dirty="0"/>
              <a:t>":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All pages in the Web site should use this menu file. Here is how it can be done (we are using a &lt;div&gt; element so that the menu easily can be styled with CSS later):</a:t>
            </a:r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1" y="2544632"/>
            <a:ext cx="6462644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 '&lt;a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default.php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"&gt;Home&lt;/a&gt; -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=“page1.php"&gt;HTML Tutorial&lt;/a&gt; -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=“page2.php"&gt;CSS Tutorial&lt;/a&gt; -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=“page3.php"&gt;JavaScript Tutorial&lt;/a&gt; -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=“page4.php"&gt;PHP Tutorial&lt;/a&gt;';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7909340" y="3599407"/>
            <a:ext cx="3964609" cy="31393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&lt;div class="menu"&gt;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include 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menu.php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';?&gt;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&lt;h1&gt;Welcome to my home page!&lt;/h1&gt;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&lt;p&gt;Some more text.&lt;/p&gt;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88680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5FEF-8686-4BBD-9337-4474CBA5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include Examples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3CF7-8E32-485B-B45D-92CF61555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Assume we have a file called "</a:t>
            </a:r>
            <a:r>
              <a:rPr lang="en-US" b="0" dirty="0" err="1"/>
              <a:t>vars.php</a:t>
            </a:r>
            <a:r>
              <a:rPr lang="en-US" b="0" dirty="0"/>
              <a:t>", with some variables defined: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Then, if we include the "</a:t>
            </a:r>
            <a:r>
              <a:rPr lang="en-US" b="0" dirty="0" err="1"/>
              <a:t>vars.php</a:t>
            </a:r>
            <a:r>
              <a:rPr lang="en-US" b="0" dirty="0"/>
              <a:t>" file, the variables can be used in the calling file: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990169-6334-4290-A947-E8B7F2C2006B}"/>
              </a:ext>
            </a:extLst>
          </p:cNvPr>
          <p:cNvSpPr txBox="1"/>
          <p:nvPr/>
        </p:nvSpPr>
        <p:spPr>
          <a:xfrm>
            <a:off x="1064593" y="2610892"/>
            <a:ext cx="951506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$color='red';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$car='BMW';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915ED-510B-4579-A977-5B525D205B2A}"/>
              </a:ext>
            </a:extLst>
          </p:cNvPr>
          <p:cNvSpPr txBox="1"/>
          <p:nvPr/>
        </p:nvSpPr>
        <p:spPr>
          <a:xfrm>
            <a:off x="1064593" y="4363848"/>
            <a:ext cx="951506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&lt;h1&gt;Welcome to my home page!&lt;/h1&gt;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&lt;?php 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include 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vars.php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echo "I have a $color $car.";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?&gt;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&lt;/body&gt;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16596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384A-A659-490B-AD29-450A87D0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PHP header 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2E08-7F8D-487E-A161-E739D6B7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The header() function sends a raw HTTP header to a client.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It is important to notice that header() must be called before any actual output is sent (In PHP 4 and later, you can use output buffering to solve this problem):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5F901D-E45E-4A40-886C-57E36EAAC797}"/>
              </a:ext>
            </a:extLst>
          </p:cNvPr>
          <p:cNvSpPr txBox="1"/>
          <p:nvPr/>
        </p:nvSpPr>
        <p:spPr>
          <a:xfrm>
            <a:off x="1117603" y="2185056"/>
            <a:ext cx="9515060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header('Location: http://www.example.com/');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B91854-4A22-4904-8A1D-6F15E90414D3}"/>
              </a:ext>
            </a:extLst>
          </p:cNvPr>
          <p:cNvSpPr txBox="1"/>
          <p:nvPr/>
        </p:nvSpPr>
        <p:spPr>
          <a:xfrm>
            <a:off x="1038086" y="4726565"/>
            <a:ext cx="951506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&lt;?php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This results in an error.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The output above is before the header()  call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header('Location: http://www.example.com/');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349931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384A-A659-490B-AD29-450A87D00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PHP mail 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2E08-7F8D-487E-A161-E739D6B7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he mail() function allows you to send emails directly from a script.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5F901D-E45E-4A40-886C-57E36EAAC797}"/>
              </a:ext>
            </a:extLst>
          </p:cNvPr>
          <p:cNvSpPr txBox="1"/>
          <p:nvPr/>
        </p:nvSpPr>
        <p:spPr>
          <a:xfrm>
            <a:off x="1117603" y="2185056"/>
            <a:ext cx="951506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mail(</a:t>
            </a:r>
            <a:r>
              <a:rPr lang="en-US" dirty="0" err="1"/>
              <a:t>to,subject,message,headers,parameters</a:t>
            </a:r>
            <a:r>
              <a:rPr lang="en-US" dirty="0"/>
              <a:t>);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03CBD1-5BF0-445A-A950-0F743B959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22431"/>
              </p:ext>
            </p:extLst>
          </p:nvPr>
        </p:nvGraphicFramePr>
        <p:xfrm>
          <a:off x="1117603" y="2707089"/>
          <a:ext cx="101600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475">
                  <a:extLst>
                    <a:ext uri="{9D8B030D-6E8A-4147-A177-3AD203B41FA5}">
                      <a16:colId xmlns:a16="http://schemas.microsoft.com/office/drawing/2014/main" val="8984022"/>
                    </a:ext>
                  </a:extLst>
                </a:gridCol>
                <a:gridCol w="7879525">
                  <a:extLst>
                    <a:ext uri="{9D8B030D-6E8A-4147-A177-3AD203B41FA5}">
                      <a16:colId xmlns:a16="http://schemas.microsoft.com/office/drawing/2014/main" val="1913290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Parameter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291483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i="1" dirty="0">
                          <a:effectLst/>
                        </a:rPr>
                        <a:t>to</a:t>
                      </a:r>
                      <a:endParaRPr lang="en-US" sz="1600" dirty="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Required. Specifies the receiver / receivers of the email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76262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i="1">
                          <a:effectLst/>
                        </a:rPr>
                        <a:t>subject</a:t>
                      </a:r>
                      <a:endParaRPr lang="en-US" sz="160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Required. Specifies the subject of the email. </a:t>
                      </a:r>
                      <a:r>
                        <a:rPr lang="en-US" sz="1600" b="1">
                          <a:effectLst/>
                        </a:rPr>
                        <a:t>Note:</a:t>
                      </a:r>
                      <a:r>
                        <a:rPr lang="en-US" sz="1600">
                          <a:effectLst/>
                        </a:rPr>
                        <a:t> This parameter cannot contain any newline characters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353858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i="1">
                          <a:effectLst/>
                        </a:rPr>
                        <a:t>message</a:t>
                      </a:r>
                      <a:endParaRPr lang="en-US" sz="160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Required. Defines the message to be sent. Each line should be separated with a LF (\n). Lines should not exceed 70 characters. 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074555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i="1">
                          <a:effectLst/>
                        </a:rPr>
                        <a:t>headers</a:t>
                      </a:r>
                      <a:endParaRPr lang="en-US" sz="160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Optional. Specifies additional headers, like From, Cc, and Bcc. The additional headers should be separated with a CRLF (\r\n).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89519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i="1">
                          <a:effectLst/>
                        </a:rPr>
                        <a:t>parameters</a:t>
                      </a:r>
                      <a:endParaRPr lang="en-US" sz="1600">
                        <a:effectLst/>
                      </a:endParaRP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Optional. Specifies an additional parameter to the </a:t>
                      </a:r>
                      <a:r>
                        <a:rPr lang="en-US" sz="1600" dirty="0" err="1">
                          <a:effectLst/>
                        </a:rPr>
                        <a:t>sendmail</a:t>
                      </a:r>
                      <a:r>
                        <a:rPr lang="en-US" sz="1600" dirty="0">
                          <a:effectLst/>
                        </a:rPr>
                        <a:t> program (the one defined in the </a:t>
                      </a:r>
                      <a:r>
                        <a:rPr lang="en-US" sz="1600" dirty="0" err="1">
                          <a:effectLst/>
                        </a:rPr>
                        <a:t>sendmail_path</a:t>
                      </a:r>
                      <a:r>
                        <a:rPr lang="en-US" sz="1600" dirty="0">
                          <a:effectLst/>
                        </a:rPr>
                        <a:t> configuration setting). (i.e. this can be used to set the envelope sender address when using </a:t>
                      </a:r>
                      <a:r>
                        <a:rPr lang="en-US" sz="1600" dirty="0" err="1">
                          <a:effectLst/>
                        </a:rPr>
                        <a:t>sendmail</a:t>
                      </a:r>
                      <a:r>
                        <a:rPr lang="en-US" sz="1600" dirty="0">
                          <a:effectLst/>
                        </a:rPr>
                        <a:t> with the -f </a:t>
                      </a:r>
                      <a:r>
                        <a:rPr lang="en-US" sz="1600" dirty="0" err="1">
                          <a:effectLst/>
                        </a:rPr>
                        <a:t>sendmail</a:t>
                      </a:r>
                      <a:r>
                        <a:rPr lang="en-US" sz="1600" dirty="0">
                          <a:effectLst/>
                        </a:rPr>
                        <a:t> option)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55323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981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9B52E48-B2E5-4B11-9E87-4A53F352037A}" vid="{5867DE95-314F-4C8F-83EC-64FEFD4B82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2306</Words>
  <Application>Microsoft Office PowerPoint</Application>
  <PresentationFormat>Widescreen</PresentationFormat>
  <Paragraphs>351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Arial Black</vt:lpstr>
      <vt:lpstr>Courier New</vt:lpstr>
      <vt:lpstr>Theme1</vt:lpstr>
      <vt:lpstr>PowerPoint Presentation</vt:lpstr>
      <vt:lpstr>Lecture 1 PHP Include &amp; header &amp; mail</vt:lpstr>
      <vt:lpstr>PHP Include Files </vt:lpstr>
      <vt:lpstr>PHP Include Files </vt:lpstr>
      <vt:lpstr>PHP include Examples </vt:lpstr>
      <vt:lpstr>PHP include Examples </vt:lpstr>
      <vt:lpstr>PHP include Examples </vt:lpstr>
      <vt:lpstr>PHP header Function </vt:lpstr>
      <vt:lpstr>PHP mail Function </vt:lpstr>
      <vt:lpstr>PHP mail Function </vt:lpstr>
      <vt:lpstr>Lecture 2 PHP Forms</vt:lpstr>
      <vt:lpstr>A Simple HTML Form – HTTP POST </vt:lpstr>
      <vt:lpstr>A Simple HTML Form – HTTP POST </vt:lpstr>
      <vt:lpstr>A Simple HTML Form – HTTP GET </vt:lpstr>
      <vt:lpstr>A Simple HTML Form – HTTP POST </vt:lpstr>
      <vt:lpstr>GET vs. POST </vt:lpstr>
      <vt:lpstr>When to use GET? </vt:lpstr>
      <vt:lpstr>When to use POST? </vt:lpstr>
      <vt:lpstr>Passing variables between Pages </vt:lpstr>
      <vt:lpstr>PHP File Upload </vt:lpstr>
      <vt:lpstr>PHP File Upload </vt:lpstr>
      <vt:lpstr>PHP File Upload </vt:lpstr>
      <vt:lpstr>PHP File Upload </vt:lpstr>
      <vt:lpstr>Lecture 3 PHP Cookies &amp; Sessions</vt:lpstr>
      <vt:lpstr>What is a Cookie? </vt:lpstr>
      <vt:lpstr>PHP Create/Retrieve a Cookie </vt:lpstr>
      <vt:lpstr>PHP Create/Retrieve a Cookie </vt:lpstr>
      <vt:lpstr>What is a PHP Session? </vt:lpstr>
      <vt:lpstr>Start a PHP Session </vt:lpstr>
      <vt:lpstr>Get PHP Session Variable Values </vt:lpstr>
      <vt:lpstr>Self Study </vt:lpstr>
      <vt:lpstr>References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: Overview</dc:title>
  <dc:creator>Hind Talafha</dc:creator>
  <cp:lastModifiedBy>Raneem</cp:lastModifiedBy>
  <cp:revision>259</cp:revision>
  <dcterms:created xsi:type="dcterms:W3CDTF">2016-11-10T17:46:27Z</dcterms:created>
  <dcterms:modified xsi:type="dcterms:W3CDTF">2019-05-04T01:03:52Z</dcterms:modified>
</cp:coreProperties>
</file>